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57" r:id="rId2"/>
    <p:sldId id="311" r:id="rId3"/>
    <p:sldId id="307" r:id="rId4"/>
    <p:sldId id="305" r:id="rId5"/>
    <p:sldId id="308" r:id="rId6"/>
    <p:sldId id="310" r:id="rId7"/>
    <p:sldId id="306" r:id="rId8"/>
    <p:sldId id="29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DFB0C-9434-49B5-B491-82C07A9BB4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15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DFB0C-9434-49B5-B491-82C07A9BB4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47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529" y="969264"/>
            <a:ext cx="8825659" cy="704088"/>
          </a:xfrm>
        </p:spPr>
        <p:txBody>
          <a:bodyPr/>
          <a:lstStyle/>
          <a:p>
            <a:r>
              <a:rPr lang="en-US" dirty="0"/>
              <a:t>Chemistry – Sept </a:t>
            </a:r>
            <a:r>
              <a:rPr lang="en-US" dirty="0" smtClean="0"/>
              <a:t>30, </a:t>
            </a:r>
            <a:r>
              <a:rPr lang="en-US" dirty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b="1" dirty="0"/>
              <a:t>Do Now – List three physical properties of gasoline and one chemical property.</a:t>
            </a:r>
          </a:p>
          <a:p>
            <a:pPr marL="0" indent="0">
              <a:buNone/>
            </a:pPr>
            <a:endParaRPr lang="en-US" sz="2800" b="1" dirty="0"/>
          </a:p>
          <a:p>
            <a:r>
              <a:rPr lang="en-US" sz="2800" b="1" dirty="0" smtClean="0"/>
              <a:t>Objectives</a:t>
            </a:r>
            <a:endParaRPr lang="en-US" sz="2800" b="1" dirty="0" smtClean="0"/>
          </a:p>
          <a:p>
            <a:r>
              <a:rPr lang="en-US" sz="2100" b="1" dirty="0" smtClean="0"/>
              <a:t>PS1.A To identify the </a:t>
            </a:r>
            <a:r>
              <a:rPr lang="en-US" sz="2100" b="1" dirty="0"/>
              <a:t>structure and </a:t>
            </a:r>
            <a:r>
              <a:rPr lang="en-US" sz="2100" b="1" dirty="0" smtClean="0"/>
              <a:t>properties </a:t>
            </a:r>
            <a:r>
              <a:rPr lang="en-US" sz="2100" b="1" dirty="0"/>
              <a:t>of matter at the </a:t>
            </a:r>
            <a:r>
              <a:rPr lang="en-US" sz="2100" b="1" dirty="0" smtClean="0"/>
              <a:t>bulk scale</a:t>
            </a:r>
          </a:p>
          <a:p>
            <a:pPr lvl="1"/>
            <a:r>
              <a:rPr lang="en-US" sz="2300" b="1" dirty="0" smtClean="0"/>
              <a:t>To </a:t>
            </a:r>
            <a:r>
              <a:rPr lang="en-US" sz="2300" b="1" dirty="0" smtClean="0"/>
              <a:t>plan to separate a sample of sand, salt, iron filings and poppies</a:t>
            </a:r>
          </a:p>
          <a:p>
            <a:r>
              <a:rPr lang="en-US" sz="2300" b="1" dirty="0" smtClean="0"/>
              <a:t>Assignment</a:t>
            </a:r>
            <a:r>
              <a:rPr lang="en-US" sz="2300" b="1" dirty="0" smtClean="0"/>
              <a:t>: Prelab for Separation Lab</a:t>
            </a:r>
            <a:endParaRPr lang="en-US" sz="21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b="1" dirty="0" smtClean="0"/>
              <a:t>Agenda</a:t>
            </a:r>
          </a:p>
          <a:p>
            <a:pPr lvl="1"/>
            <a:r>
              <a:rPr lang="en-US" sz="2400" b="1" dirty="0" smtClean="0"/>
              <a:t>Element Quiz</a:t>
            </a:r>
          </a:p>
          <a:p>
            <a:pPr lvl="1"/>
            <a:r>
              <a:rPr lang="en-US" sz="2400" b="1" dirty="0" smtClean="0"/>
              <a:t>Homework Review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Separation </a:t>
            </a:r>
            <a:r>
              <a:rPr lang="en-US" sz="2400" b="1" dirty="0" smtClean="0"/>
              <a:t>Methods </a:t>
            </a:r>
          </a:p>
          <a:p>
            <a:pPr lvl="1"/>
            <a:r>
              <a:rPr lang="en-US" sz="2400" b="1" dirty="0" smtClean="0"/>
              <a:t>Separation Lab Overview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Separation Lab Prelab</a:t>
            </a:r>
          </a:p>
          <a:p>
            <a:pPr lvl="1"/>
            <a:r>
              <a:rPr lang="en-US" sz="2400" b="1" dirty="0"/>
              <a:t>Report outline</a:t>
            </a:r>
          </a:p>
          <a:p>
            <a:pPr lvl="1"/>
            <a:r>
              <a:rPr lang="en-US" sz="2400" b="1" dirty="0" smtClean="0"/>
              <a:t>Prelab hints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21236" y="1168929"/>
            <a:ext cx="3685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Get out the PP/CP and PC/CC </a:t>
            </a:r>
          </a:p>
          <a:p>
            <a:r>
              <a:rPr lang="en-US" dirty="0">
                <a:solidFill>
                  <a:schemeClr val="bg1"/>
                </a:solidFill>
              </a:rPr>
              <a:t>Worksheet for Hmk check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Means of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81" y="2675278"/>
            <a:ext cx="5722084" cy="329819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u="sng" dirty="0"/>
              <a:t>Decantation</a:t>
            </a:r>
            <a:r>
              <a:rPr lang="en-US" sz="2000" b="1" dirty="0"/>
              <a:t> (separates a </a:t>
            </a:r>
            <a:r>
              <a:rPr lang="en-US" sz="2000" b="1" u="sng" dirty="0"/>
              <a:t>solid from a liquid </a:t>
            </a:r>
            <a:r>
              <a:rPr lang="en-US" sz="2000" b="1" dirty="0"/>
              <a:t>or two liquids based on </a:t>
            </a:r>
            <a:r>
              <a:rPr lang="en-US" sz="2000" b="1" u="sng" dirty="0"/>
              <a:t>density</a:t>
            </a:r>
            <a:r>
              <a:rPr lang="en-US" sz="2000" b="1" dirty="0"/>
              <a:t>)</a:t>
            </a:r>
          </a:p>
          <a:p>
            <a:r>
              <a:rPr lang="en-US" sz="2000" b="1" u="sng" dirty="0" smtClean="0"/>
              <a:t>Filtration</a:t>
            </a:r>
            <a:r>
              <a:rPr lang="en-US" sz="2000" b="1" dirty="0" smtClean="0"/>
              <a:t> (separates a </a:t>
            </a:r>
            <a:r>
              <a:rPr lang="en-US" sz="2000" b="1" u="sng" dirty="0" smtClean="0"/>
              <a:t>solid from a liquid </a:t>
            </a:r>
            <a:r>
              <a:rPr lang="en-US" sz="2000" b="1" dirty="0" smtClean="0"/>
              <a:t>based on </a:t>
            </a:r>
            <a:r>
              <a:rPr lang="en-US" sz="2000" b="1" u="sng" dirty="0" smtClean="0"/>
              <a:t>particle size</a:t>
            </a:r>
            <a:r>
              <a:rPr lang="en-US" sz="2000" b="1" dirty="0" smtClean="0"/>
              <a:t>)</a:t>
            </a:r>
          </a:p>
          <a:p>
            <a:r>
              <a:rPr lang="en-US" sz="2000" b="1" u="sng" dirty="0" smtClean="0"/>
              <a:t>Centrifugation</a:t>
            </a:r>
            <a:r>
              <a:rPr lang="en-US" sz="2000" b="1" dirty="0" smtClean="0"/>
              <a:t> (separates a </a:t>
            </a:r>
            <a:r>
              <a:rPr lang="en-US" sz="2000" b="1" u="sng" dirty="0" smtClean="0"/>
              <a:t>solid from a liquid</a:t>
            </a:r>
            <a:r>
              <a:rPr lang="en-US" sz="2000" b="1" dirty="0" smtClean="0"/>
              <a:t> or </a:t>
            </a:r>
            <a:r>
              <a:rPr lang="en-US" sz="2000" b="1" u="sng" dirty="0" smtClean="0"/>
              <a:t>two liquids</a:t>
            </a:r>
            <a:r>
              <a:rPr lang="en-US" sz="2000" b="1" dirty="0" smtClean="0"/>
              <a:t> based on </a:t>
            </a:r>
            <a:r>
              <a:rPr lang="en-US" sz="2000" b="1" u="sng" dirty="0" smtClean="0"/>
              <a:t>density</a:t>
            </a:r>
            <a:r>
              <a:rPr lang="en-US" sz="2000" b="1" dirty="0" smtClean="0"/>
              <a:t>)</a:t>
            </a:r>
          </a:p>
          <a:p>
            <a:r>
              <a:rPr lang="en-US" sz="2000" b="1" u="sng" dirty="0" smtClean="0"/>
              <a:t>Distillation</a:t>
            </a:r>
            <a:r>
              <a:rPr lang="en-US" sz="2000" b="1" dirty="0" smtClean="0"/>
              <a:t> (separates </a:t>
            </a:r>
            <a:r>
              <a:rPr lang="en-US" sz="2000" b="1" u="sng" dirty="0" smtClean="0"/>
              <a:t>two liquids</a:t>
            </a:r>
            <a:r>
              <a:rPr lang="en-US" sz="2000" b="1" dirty="0" smtClean="0"/>
              <a:t> based on </a:t>
            </a:r>
            <a:r>
              <a:rPr lang="en-US" sz="2000" b="1" u="sng" dirty="0" smtClean="0"/>
              <a:t>boiling point</a:t>
            </a:r>
            <a:r>
              <a:rPr lang="en-US" sz="2000" b="1" dirty="0" smtClean="0"/>
              <a:t>)</a:t>
            </a:r>
          </a:p>
          <a:p>
            <a:r>
              <a:rPr lang="en-US" sz="2000" b="1" u="sng" dirty="0"/>
              <a:t>Chromatography</a:t>
            </a:r>
            <a:r>
              <a:rPr lang="en-US" sz="2000" b="1" dirty="0"/>
              <a:t> (separates </a:t>
            </a:r>
            <a:r>
              <a:rPr lang="en-US" sz="2000" b="1" u="sng" dirty="0"/>
              <a:t>any two substances</a:t>
            </a:r>
            <a:r>
              <a:rPr lang="en-US" sz="2000" b="1" dirty="0"/>
              <a:t> based on </a:t>
            </a:r>
            <a:r>
              <a:rPr lang="en-US" sz="2000" b="1" u="sng" dirty="0"/>
              <a:t>affinity for a support </a:t>
            </a:r>
            <a:r>
              <a:rPr lang="en-US" sz="2000" b="1" u="sng" dirty="0" smtClean="0"/>
              <a:t>substance</a:t>
            </a:r>
            <a:r>
              <a:rPr lang="en-US" sz="2000" b="1" dirty="0" smtClean="0"/>
              <a:t>)</a:t>
            </a:r>
            <a:endParaRPr lang="en-US" sz="2000" b="1" dirty="0"/>
          </a:p>
          <a:p>
            <a:endParaRPr lang="en-US" dirty="0"/>
          </a:p>
        </p:txBody>
      </p:sp>
      <p:pic>
        <p:nvPicPr>
          <p:cNvPr id="9218" name="Picture 2" descr="http://www.gcsescience.com/Filtra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332" y="2322783"/>
            <a:ext cx="1784281" cy="192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science.taskermilward.org.uk/mod1/Year%208/Mod10/Mod10.old/Mod10_img/decant1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165" y="2365046"/>
            <a:ext cx="1378983" cy="1389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3.imimg.com/data3/WM/QR/MY-1034428/centrifuge-500x500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205" y="2243481"/>
            <a:ext cx="1858969" cy="139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://www.ssc.education.ed.ac.uk/bsl/pictures/disti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365" y="4252296"/>
            <a:ext cx="2677848" cy="236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http://www.chemguide.co.uk/analysis/chromatography/column3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5660" y="4430644"/>
            <a:ext cx="2057085" cy="215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79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Means of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325" y="2675278"/>
            <a:ext cx="5722084" cy="329819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u="sng" dirty="0"/>
              <a:t>Decantation</a:t>
            </a:r>
            <a:r>
              <a:rPr lang="en-US" sz="2000" b="1" dirty="0"/>
              <a:t> (separates a </a:t>
            </a:r>
            <a:r>
              <a:rPr lang="en-US" sz="2000" b="1" u="sng" dirty="0"/>
              <a:t>solid from a liquid </a:t>
            </a:r>
            <a:r>
              <a:rPr lang="en-US" sz="2000" b="1" dirty="0"/>
              <a:t>or two liquids based on </a:t>
            </a:r>
            <a:r>
              <a:rPr lang="en-US" sz="2000" b="1" u="sng" dirty="0"/>
              <a:t>density</a:t>
            </a:r>
            <a:r>
              <a:rPr lang="en-US" sz="2000" b="1" dirty="0"/>
              <a:t>)</a:t>
            </a:r>
          </a:p>
          <a:p>
            <a:r>
              <a:rPr lang="en-US" sz="2000" b="1" u="sng" dirty="0" smtClean="0"/>
              <a:t>Filtration</a:t>
            </a:r>
            <a:r>
              <a:rPr lang="en-US" sz="2000" b="1" dirty="0" smtClean="0"/>
              <a:t> (separates a </a:t>
            </a:r>
            <a:r>
              <a:rPr lang="en-US" sz="2000" b="1" u="sng" dirty="0" smtClean="0"/>
              <a:t>solid from a liquid </a:t>
            </a:r>
            <a:r>
              <a:rPr lang="en-US" sz="2000" b="1" dirty="0" smtClean="0"/>
              <a:t>based on </a:t>
            </a:r>
            <a:r>
              <a:rPr lang="en-US" sz="2000" b="1" u="sng" dirty="0" smtClean="0"/>
              <a:t>particle size</a:t>
            </a:r>
            <a:r>
              <a:rPr lang="en-US" sz="2000" b="1" dirty="0" smtClean="0"/>
              <a:t>)</a:t>
            </a:r>
          </a:p>
          <a:p>
            <a:r>
              <a:rPr lang="en-US" sz="2000" u="sng" dirty="0" smtClean="0"/>
              <a:t>Centrifugation</a:t>
            </a:r>
            <a:r>
              <a:rPr lang="en-US" sz="2000" dirty="0" smtClean="0"/>
              <a:t> (separates a </a:t>
            </a:r>
            <a:r>
              <a:rPr lang="en-US" sz="2000" u="sng" dirty="0" smtClean="0"/>
              <a:t>solid from a liquid</a:t>
            </a:r>
            <a:r>
              <a:rPr lang="en-US" sz="2000" dirty="0" smtClean="0"/>
              <a:t> or </a:t>
            </a:r>
            <a:r>
              <a:rPr lang="en-US" sz="2000" u="sng" dirty="0" smtClean="0"/>
              <a:t>two liquids</a:t>
            </a:r>
            <a:r>
              <a:rPr lang="en-US" sz="2000" dirty="0" smtClean="0"/>
              <a:t> based on </a:t>
            </a:r>
            <a:r>
              <a:rPr lang="en-US" sz="2000" u="sng" dirty="0" smtClean="0"/>
              <a:t>density</a:t>
            </a:r>
            <a:r>
              <a:rPr lang="en-US" sz="2000" dirty="0" smtClean="0"/>
              <a:t>)</a:t>
            </a:r>
          </a:p>
          <a:p>
            <a:r>
              <a:rPr lang="en-US" sz="2000" u="sng" dirty="0" smtClean="0"/>
              <a:t>Distillation</a:t>
            </a:r>
            <a:r>
              <a:rPr lang="en-US" sz="2000" dirty="0" smtClean="0"/>
              <a:t> (separates </a:t>
            </a:r>
            <a:r>
              <a:rPr lang="en-US" sz="2000" u="sng" dirty="0" smtClean="0"/>
              <a:t>two liquids</a:t>
            </a:r>
            <a:r>
              <a:rPr lang="en-US" sz="2000" dirty="0" smtClean="0"/>
              <a:t> based on </a:t>
            </a:r>
            <a:r>
              <a:rPr lang="en-US" sz="2000" u="sng" dirty="0" smtClean="0"/>
              <a:t>boiling point</a:t>
            </a:r>
            <a:r>
              <a:rPr lang="en-US" sz="2000" dirty="0" smtClean="0"/>
              <a:t>)</a:t>
            </a:r>
          </a:p>
          <a:p>
            <a:r>
              <a:rPr lang="en-US" sz="2000" u="sng" dirty="0"/>
              <a:t>Chromatography</a:t>
            </a:r>
            <a:r>
              <a:rPr lang="en-US" sz="2000" dirty="0"/>
              <a:t> (separates </a:t>
            </a:r>
            <a:r>
              <a:rPr lang="en-US" sz="2000" u="sng" dirty="0"/>
              <a:t>any two substances</a:t>
            </a:r>
            <a:r>
              <a:rPr lang="en-US" sz="2000" dirty="0"/>
              <a:t> based on </a:t>
            </a:r>
            <a:r>
              <a:rPr lang="en-US" sz="2000" u="sng" dirty="0"/>
              <a:t>affinity for a support </a:t>
            </a:r>
            <a:r>
              <a:rPr lang="en-US" sz="2000" u="sng" dirty="0" smtClean="0"/>
              <a:t>substance</a:t>
            </a:r>
            <a:r>
              <a:rPr lang="en-US" sz="2000" dirty="0" smtClean="0"/>
              <a:t>)</a:t>
            </a:r>
            <a:endParaRPr lang="en-US" sz="2000" dirty="0"/>
          </a:p>
          <a:p>
            <a:endParaRPr lang="en-US" dirty="0"/>
          </a:p>
        </p:txBody>
      </p:sp>
      <p:pic>
        <p:nvPicPr>
          <p:cNvPr id="9218" name="Picture 2" descr="http://www.gcsescience.com/Filtrat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3630807"/>
            <a:ext cx="2651559" cy="2863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science.taskermilward.org.uk/mod1/Year%208/Mod10/Mod10.old/Mod10_img/decant1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514" y="2689133"/>
            <a:ext cx="2766886" cy="278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24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Lab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4954" y="2603499"/>
            <a:ext cx="10166981" cy="396355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Given a mixture of Sand, Salt, Poppy Seeds and Iron Filings, design and execute a separation method. </a:t>
            </a:r>
          </a:p>
          <a:p>
            <a:pPr lvl="1"/>
            <a:r>
              <a:rPr lang="en-US" sz="1800" b="1" dirty="0" smtClean="0"/>
              <a:t>Write a proposed procedure to start.  (</a:t>
            </a:r>
            <a:r>
              <a:rPr lang="en-US" sz="1800" b="1" dirty="0" smtClean="0"/>
              <a:t>Prelab – must be approved before you start)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When executing your procedure, record </a:t>
            </a:r>
            <a:r>
              <a:rPr lang="en-US" sz="2600" b="1" u="sng" dirty="0" smtClean="0"/>
              <a:t>every action </a:t>
            </a:r>
            <a:r>
              <a:rPr lang="en-US" sz="1800" b="1" dirty="0" smtClean="0"/>
              <a:t>you take in the order you do them to create the real procedure that you used</a:t>
            </a:r>
            <a:r>
              <a:rPr lang="en-US" sz="1800" b="1" dirty="0" smtClean="0"/>
              <a:t>. No observation is too trivial. Keep track of where all 4 components are located at all times.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Separate, dry and </a:t>
            </a:r>
            <a:r>
              <a:rPr lang="en-US" sz="1800" b="1" dirty="0" smtClean="0"/>
              <a:t>weigh </a:t>
            </a:r>
            <a:r>
              <a:rPr lang="en-US" sz="1800" b="1" dirty="0" smtClean="0"/>
              <a:t>each of the four </a:t>
            </a:r>
            <a:r>
              <a:rPr lang="en-US" sz="1800" b="1" dirty="0" smtClean="0"/>
              <a:t>substances</a:t>
            </a:r>
            <a:r>
              <a:rPr lang="en-US" sz="1800" b="1" dirty="0"/>
              <a:t> </a:t>
            </a:r>
            <a:r>
              <a:rPr lang="en-US" sz="1800" b="1" dirty="0" smtClean="0"/>
              <a:t>based on their properties.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Determine the percent composition of each of the four substances in the mixture.</a:t>
            </a:r>
          </a:p>
          <a:p>
            <a:pPr lvl="1"/>
            <a:r>
              <a:rPr lang="en-US" sz="1800" b="1" dirty="0" smtClean="0"/>
              <a:t>Determine the percent recovery of matter from the mixture.</a:t>
            </a:r>
          </a:p>
          <a:p>
            <a:pPr marL="457200" lvl="1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7688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Lab Prelab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On </a:t>
            </a:r>
            <a:r>
              <a:rPr lang="en-US" sz="2000" b="1" dirty="0" smtClean="0"/>
              <a:t>Wednesday</a:t>
            </a:r>
            <a:r>
              <a:rPr lang="en-US" sz="2000" b="1" dirty="0" smtClean="0"/>
              <a:t> and next Monday</a:t>
            </a:r>
            <a:r>
              <a:rPr lang="en-US" sz="2000" b="1" dirty="0" smtClean="0"/>
              <a:t> </a:t>
            </a:r>
            <a:r>
              <a:rPr lang="en-US" sz="2000" b="1" dirty="0" smtClean="0"/>
              <a:t>we will do </a:t>
            </a:r>
            <a:r>
              <a:rPr lang="en-US" sz="2000" b="1" dirty="0" smtClean="0"/>
              <a:t>the separation lab</a:t>
            </a:r>
            <a:endParaRPr lang="en-US" sz="2000" b="1" dirty="0" smtClean="0"/>
          </a:p>
          <a:p>
            <a:r>
              <a:rPr lang="en-US" sz="2000" b="1" dirty="0" smtClean="0"/>
              <a:t>For </a:t>
            </a:r>
            <a:r>
              <a:rPr lang="en-US" sz="2000" b="1" dirty="0" smtClean="0"/>
              <a:t>the Prelab:</a:t>
            </a:r>
          </a:p>
          <a:p>
            <a:r>
              <a:rPr lang="en-US" sz="2000" b="1" dirty="0" smtClean="0"/>
              <a:t>Prepare 1) A flowchart for your separation strategy</a:t>
            </a:r>
          </a:p>
          <a:p>
            <a:r>
              <a:rPr lang="en-US" sz="2000" b="1" dirty="0" smtClean="0"/>
              <a:t>2) A procedure to accomplish this separation strategy (what will you do first, second….)</a:t>
            </a:r>
          </a:p>
          <a:p>
            <a:r>
              <a:rPr lang="en-US" sz="2000" b="1" dirty="0" smtClean="0"/>
              <a:t>3) A data table to collect all necessary data for the needed calculations.  (Or at least an area to collect data as you work.)</a:t>
            </a:r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20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459753" y="2658917"/>
            <a:ext cx="9881855" cy="3837641"/>
          </a:xfrm>
        </p:spPr>
        <p:txBody>
          <a:bodyPr>
            <a:normAutofit/>
          </a:bodyPr>
          <a:lstStyle/>
          <a:p>
            <a:r>
              <a:rPr lang="en-US" b="1" dirty="0" smtClean="0"/>
              <a:t>Shortened format (still 25 pts)– not all sections of the general report present.</a:t>
            </a:r>
          </a:p>
          <a:p>
            <a:pPr lvl="1"/>
            <a:r>
              <a:rPr lang="en-US" b="1" dirty="0" smtClean="0"/>
              <a:t>Perform lab work in pairs or trios 	Share data with partner(s)</a:t>
            </a:r>
          </a:p>
          <a:p>
            <a:pPr lvl="1"/>
            <a:r>
              <a:rPr lang="en-US" b="1" u="sng" dirty="0" smtClean="0"/>
              <a:t>Each student writes their own report</a:t>
            </a:r>
          </a:p>
          <a:p>
            <a:pPr lvl="1"/>
            <a:r>
              <a:rPr lang="en-US" b="1" dirty="0" smtClean="0"/>
              <a:t>Hand written is easiest for this report. But typed is acceptable.</a:t>
            </a:r>
          </a:p>
          <a:p>
            <a:r>
              <a:rPr lang="en-US" b="1" dirty="0" smtClean="0"/>
              <a:t>Prelab (3) – Include your original flow chart, procedure and data table.</a:t>
            </a:r>
          </a:p>
          <a:p>
            <a:r>
              <a:rPr lang="en-US" b="1" dirty="0" smtClean="0"/>
              <a:t>Procedure (5) – Include the notes you generated during lab and any measurements you made. </a:t>
            </a:r>
            <a:endParaRPr lang="en-US" b="1" dirty="0" smtClean="0"/>
          </a:p>
          <a:p>
            <a:r>
              <a:rPr lang="en-US" b="1" dirty="0" smtClean="0"/>
              <a:t>Data </a:t>
            </a:r>
            <a:r>
              <a:rPr lang="en-US" b="1" dirty="0" smtClean="0"/>
              <a:t>Table and Calculations (10) – </a:t>
            </a:r>
            <a:r>
              <a:rPr lang="en-US" b="1" dirty="0" smtClean="0"/>
              <a:t>five </a:t>
            </a:r>
            <a:r>
              <a:rPr lang="en-US" b="1" dirty="0" smtClean="0"/>
              <a:t>dry mass weights, </a:t>
            </a:r>
            <a:r>
              <a:rPr lang="en-US" b="1" dirty="0" smtClean="0"/>
              <a:t>four percent </a:t>
            </a:r>
            <a:r>
              <a:rPr lang="en-US" b="1" dirty="0" smtClean="0"/>
              <a:t>compositions, </a:t>
            </a:r>
            <a:r>
              <a:rPr lang="en-US" b="1" dirty="0" smtClean="0"/>
              <a:t>one percent </a:t>
            </a:r>
            <a:r>
              <a:rPr lang="en-US" b="1" dirty="0" smtClean="0"/>
              <a:t>recovery</a:t>
            </a:r>
          </a:p>
          <a:p>
            <a:r>
              <a:rPr lang="en-US" b="1" dirty="0" smtClean="0"/>
              <a:t>Discussion questions (7) – from  lab handout</a:t>
            </a:r>
            <a:endParaRPr lang="en-US" b="1" dirty="0"/>
          </a:p>
          <a:p>
            <a:endParaRPr lang="en-US" b="1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 bwMode="gray">
          <a:xfrm>
            <a:off x="1154954" y="973669"/>
            <a:ext cx="8825659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Abbreviated Report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Prelab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1800" b="1" dirty="0" smtClean="0"/>
              <a:t>Before you do anything else, you will need to </a:t>
            </a:r>
            <a:r>
              <a:rPr lang="en-US" sz="1800" b="1" u="sng" dirty="0" smtClean="0"/>
              <a:t>weigh the mass of the mixture you are given in a </a:t>
            </a:r>
            <a:r>
              <a:rPr lang="en-US" sz="1800" b="1" u="sng" dirty="0" err="1" smtClean="0"/>
              <a:t>dixie</a:t>
            </a:r>
            <a:r>
              <a:rPr lang="en-US" sz="1800" b="1" u="sng" dirty="0" smtClean="0"/>
              <a:t> cup</a:t>
            </a:r>
            <a:r>
              <a:rPr lang="en-US" sz="1800" b="1" dirty="0" smtClean="0"/>
              <a:t>. Later after you have removed the mixture from the cup you will want to measure the mass of the cup alone.</a:t>
            </a:r>
          </a:p>
          <a:p>
            <a:pPr lvl="1"/>
            <a:r>
              <a:rPr lang="en-US" sz="1800" b="1" dirty="0" smtClean="0"/>
              <a:t>Iron </a:t>
            </a:r>
            <a:r>
              <a:rPr lang="en-US" sz="1800" b="1" dirty="0"/>
              <a:t>is magnetic but none of the others are </a:t>
            </a:r>
          </a:p>
          <a:p>
            <a:pPr lvl="1"/>
            <a:r>
              <a:rPr lang="en-US" sz="1800" b="1" dirty="0"/>
              <a:t>S</a:t>
            </a:r>
            <a:r>
              <a:rPr lang="en-US" sz="1800" b="1" dirty="0" smtClean="0"/>
              <a:t>alt </a:t>
            </a:r>
            <a:r>
              <a:rPr lang="en-US" sz="1800" b="1" dirty="0"/>
              <a:t>dissolves in water but none of the others do</a:t>
            </a:r>
          </a:p>
          <a:p>
            <a:pPr lvl="1"/>
            <a:r>
              <a:rPr lang="en-US" sz="1800" b="1" dirty="0" smtClean="0"/>
              <a:t>In </a:t>
            </a:r>
            <a:r>
              <a:rPr lang="en-US" sz="1800" b="1" dirty="0"/>
              <a:t>water, poppies float, but iron and sand sink</a:t>
            </a:r>
          </a:p>
          <a:p>
            <a:pPr lvl="1"/>
            <a:r>
              <a:rPr lang="en-US" sz="1800" b="1" dirty="0"/>
              <a:t>Don’t add water until you really want to, and use a limited amount, because you’ll just have to boil it away later.</a:t>
            </a:r>
          </a:p>
          <a:p>
            <a:pPr lvl="1"/>
            <a:endParaRPr lang="en-US" sz="1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0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44435"/>
            <a:ext cx="9678361" cy="432261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Exit Slip: </a:t>
            </a:r>
            <a:r>
              <a:rPr lang="en-US" b="1" dirty="0" smtClean="0"/>
              <a:t>What </a:t>
            </a:r>
            <a:r>
              <a:rPr lang="en-US" b="1" dirty="0" smtClean="0"/>
              <a:t>method would you use to separate an oil and water mixture? What physical property does this method exploit? </a:t>
            </a:r>
          </a:p>
          <a:p>
            <a:pPr lvl="1"/>
            <a:r>
              <a:rPr lang="en-US" b="1" dirty="0" smtClean="0"/>
              <a:t>(Hint: There’s more than one correct answer.)</a:t>
            </a:r>
          </a:p>
          <a:p>
            <a:endParaRPr lang="en-US" b="1" dirty="0" smtClean="0"/>
          </a:p>
          <a:p>
            <a:r>
              <a:rPr lang="en-US" b="1" dirty="0" smtClean="0"/>
              <a:t>Retrieve your exam results.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/>
              <a:t>What’s Due?  (Pending assignments to complete</a:t>
            </a:r>
            <a:r>
              <a:rPr lang="en-US" b="1" dirty="0" smtClean="0"/>
              <a:t>.)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Perform Separation Lab on </a:t>
            </a:r>
            <a:r>
              <a:rPr lang="en-US" sz="1800" b="1" dirty="0" smtClean="0"/>
              <a:t>Wednesday. Finish drying on Monday.</a:t>
            </a:r>
            <a:endParaRPr lang="en-US" sz="1800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day)</a:t>
            </a:r>
          </a:p>
          <a:p>
            <a:pPr lvl="1"/>
            <a:r>
              <a:rPr lang="en-US" b="1" dirty="0" smtClean="0"/>
              <a:t>Separation </a:t>
            </a:r>
            <a:r>
              <a:rPr lang="en-US" b="1" dirty="0" smtClean="0"/>
              <a:t>Lab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26148</TotalTime>
  <Words>629</Words>
  <Application>Microsoft Office PowerPoint</Application>
  <PresentationFormat>Widescreen</PresentationFormat>
  <Paragraphs>72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Chemistry – Sept 30, 2019</vt:lpstr>
      <vt:lpstr>Mechanical Means of Separation</vt:lpstr>
      <vt:lpstr>Mechanical Means of Separation</vt:lpstr>
      <vt:lpstr>Separation Lab overview</vt:lpstr>
      <vt:lpstr>Separation Lab Prelab</vt:lpstr>
      <vt:lpstr> </vt:lpstr>
      <vt:lpstr>Prelab Hints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149</cp:revision>
  <dcterms:created xsi:type="dcterms:W3CDTF">2015-08-11T02:33:52Z</dcterms:created>
  <dcterms:modified xsi:type="dcterms:W3CDTF">2019-09-30T11:43:15Z</dcterms:modified>
</cp:coreProperties>
</file>